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7" r:id="rId2"/>
    <p:sldId id="256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3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43C"/>
    <a:srgbClr val="074799"/>
    <a:srgbClr val="001A56"/>
    <a:srgbClr val="7C3AED"/>
    <a:srgbClr val="2563EB"/>
    <a:srgbClr val="DC2626"/>
    <a:srgbClr val="B45309"/>
    <a:srgbClr val="0596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B28EB6-AAC7-D842-A42E-F0EC9380C2AF}" v="6" dt="2026-06-28T01:57:30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76"/>
    <p:restoredTop sz="94575"/>
  </p:normalViewPr>
  <p:slideViewPr>
    <p:cSldViewPr snapToGrid="0">
      <p:cViewPr varScale="1">
        <p:scale>
          <a:sx n="103" d="100"/>
          <a:sy n="103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Foster" userId="50518a0277fcc365" providerId="LiveId" clId="{C9D0F79F-C817-53C8-97B7-7416DD250E4F}"/>
    <pc:docChg chg="custSel modSld">
      <pc:chgData name="William Foster" userId="50518a0277fcc365" providerId="LiveId" clId="{C9D0F79F-C817-53C8-97B7-7416DD250E4F}" dt="2026-06-28T02:12:42.357" v="344" actId="26606"/>
      <pc:docMkLst>
        <pc:docMk/>
      </pc:docMkLst>
      <pc:sldChg chg="modSp mod">
        <pc:chgData name="William Foster" userId="50518a0277fcc365" providerId="LiveId" clId="{C9D0F79F-C817-53C8-97B7-7416DD250E4F}" dt="2026-06-28T02:12:42.357" v="344" actId="26606"/>
        <pc:sldMkLst>
          <pc:docMk/>
          <pc:sldMk cId="0" sldId="257"/>
        </pc:sldMkLst>
        <pc:spChg chg="mod">
          <ac:chgData name="William Foster" userId="50518a0277fcc365" providerId="LiveId" clId="{C9D0F79F-C817-53C8-97B7-7416DD250E4F}" dt="2026-06-28T02:12:42.357" v="344" actId="26606"/>
          <ac:spMkLst>
            <pc:docMk/>
            <pc:sldMk cId="0" sldId="257"/>
            <ac:spMk id="12" creationId="{00000000-0000-0000-0000-000000000000}"/>
          </ac:spMkLst>
        </pc:spChg>
      </pc:sldChg>
      <pc:sldChg chg="modSp mod">
        <pc:chgData name="William Foster" userId="50518a0277fcc365" providerId="LiveId" clId="{C9D0F79F-C817-53C8-97B7-7416DD250E4F}" dt="2026-06-28T01:51:25.419" v="3" actId="12"/>
        <pc:sldMkLst>
          <pc:docMk/>
          <pc:sldMk cId="0" sldId="258"/>
        </pc:sldMkLst>
        <pc:spChg chg="mod">
          <ac:chgData name="William Foster" userId="50518a0277fcc365" providerId="LiveId" clId="{C9D0F79F-C817-53C8-97B7-7416DD250E4F}" dt="2026-06-28T01:51:25.419" v="3" actId="12"/>
          <ac:spMkLst>
            <pc:docMk/>
            <pc:sldMk cId="0" sldId="258"/>
            <ac:spMk id="7" creationId="{00000000-0000-0000-0000-000000000000}"/>
          </ac:spMkLst>
        </pc:spChg>
      </pc:sldChg>
      <pc:sldChg chg="modSp mod">
        <pc:chgData name="William Foster" userId="50518a0277fcc365" providerId="LiveId" clId="{C9D0F79F-C817-53C8-97B7-7416DD250E4F}" dt="2026-06-28T02:12:42.357" v="344" actId="26606"/>
        <pc:sldMkLst>
          <pc:docMk/>
          <pc:sldMk cId="0" sldId="259"/>
        </pc:sldMkLst>
        <pc:spChg chg="mod">
          <ac:chgData name="William Foster" userId="50518a0277fcc365" providerId="LiveId" clId="{C9D0F79F-C817-53C8-97B7-7416DD250E4F}" dt="2026-06-28T02:12:42.357" v="344" actId="26606"/>
          <ac:spMkLst>
            <pc:docMk/>
            <pc:sldMk cId="0" sldId="259"/>
            <ac:spMk id="5" creationId="{00000000-0000-0000-0000-000000000000}"/>
          </ac:spMkLst>
        </pc:spChg>
        <pc:spChg chg="mod">
          <ac:chgData name="William Foster" userId="50518a0277fcc365" providerId="LiveId" clId="{C9D0F79F-C817-53C8-97B7-7416DD250E4F}" dt="2026-06-28T01:54:26.040" v="108" actId="12"/>
          <ac:spMkLst>
            <pc:docMk/>
            <pc:sldMk cId="0" sldId="259"/>
            <ac:spMk id="7" creationId="{00000000-0000-0000-0000-000000000000}"/>
          </ac:spMkLst>
        </pc:spChg>
        <pc:spChg chg="mod">
          <ac:chgData name="William Foster" userId="50518a0277fcc365" providerId="LiveId" clId="{C9D0F79F-C817-53C8-97B7-7416DD250E4F}" dt="2026-06-28T01:55:17.882" v="122" actId="114"/>
          <ac:spMkLst>
            <pc:docMk/>
            <pc:sldMk cId="0" sldId="259"/>
            <ac:spMk id="10" creationId="{00000000-0000-0000-0000-000000000000}"/>
          </ac:spMkLst>
        </pc:spChg>
      </pc:sldChg>
      <pc:sldChg chg="modSp mod">
        <pc:chgData name="William Foster" userId="50518a0277fcc365" providerId="LiveId" clId="{C9D0F79F-C817-53C8-97B7-7416DD250E4F}" dt="2026-06-28T02:00:37.955" v="215" actId="20577"/>
        <pc:sldMkLst>
          <pc:docMk/>
          <pc:sldMk cId="0" sldId="260"/>
        </pc:sldMkLst>
        <pc:spChg chg="mod">
          <ac:chgData name="William Foster" userId="50518a0277fcc365" providerId="LiveId" clId="{C9D0F79F-C817-53C8-97B7-7416DD250E4F}" dt="2026-06-28T02:00:37.955" v="215" actId="20577"/>
          <ac:spMkLst>
            <pc:docMk/>
            <pc:sldMk cId="0" sldId="260"/>
            <ac:spMk id="5" creationId="{00000000-0000-0000-0000-000000000000}"/>
          </ac:spMkLst>
        </pc:spChg>
      </pc:sldChg>
      <pc:sldChg chg="modSp mod">
        <pc:chgData name="William Foster" userId="50518a0277fcc365" providerId="LiveId" clId="{C9D0F79F-C817-53C8-97B7-7416DD250E4F}" dt="2026-06-28T02:12:42.357" v="344" actId="26606"/>
        <pc:sldMkLst>
          <pc:docMk/>
          <pc:sldMk cId="0" sldId="261"/>
        </pc:sldMkLst>
        <pc:spChg chg="mod">
          <ac:chgData name="William Foster" userId="50518a0277fcc365" providerId="LiveId" clId="{C9D0F79F-C817-53C8-97B7-7416DD250E4F}" dt="2026-06-28T02:12:42.357" v="344" actId="26606"/>
          <ac:spMkLst>
            <pc:docMk/>
            <pc:sldMk cId="0" sldId="261"/>
            <ac:spMk id="5" creationId="{00000000-0000-0000-0000-000000000000}"/>
          </ac:spMkLst>
        </pc:spChg>
        <pc:spChg chg="mod">
          <ac:chgData name="William Foster" userId="50518a0277fcc365" providerId="LiveId" clId="{C9D0F79F-C817-53C8-97B7-7416DD250E4F}" dt="2026-06-28T02:07:51.125" v="343" actId="5793"/>
          <ac:spMkLst>
            <pc:docMk/>
            <pc:sldMk cId="0" sldId="261"/>
            <ac:spMk id="7" creationId="{00000000-0000-0000-0000-000000000000}"/>
          </ac:spMkLst>
        </pc:spChg>
        <pc:spChg chg="mod">
          <ac:chgData name="William Foster" userId="50518a0277fcc365" providerId="LiveId" clId="{C9D0F79F-C817-53C8-97B7-7416DD250E4F}" dt="2026-06-28T01:57:45.274" v="156" actId="20577"/>
          <ac:spMkLst>
            <pc:docMk/>
            <pc:sldMk cId="0" sldId="261"/>
            <ac:spMk id="21" creationId="{00000000-0000-0000-0000-000000000000}"/>
          </ac:spMkLst>
        </pc:spChg>
      </pc:sldChg>
      <pc:sldChg chg="modSp mod">
        <pc:chgData name="William Foster" userId="50518a0277fcc365" providerId="LiveId" clId="{C9D0F79F-C817-53C8-97B7-7416DD250E4F}" dt="2026-06-28T02:02:13.794" v="241" actId="20577"/>
        <pc:sldMkLst>
          <pc:docMk/>
          <pc:sldMk cId="0" sldId="262"/>
        </pc:sldMkLst>
        <pc:graphicFrameChg chg="modGraphic">
          <ac:chgData name="William Foster" userId="50518a0277fcc365" providerId="LiveId" clId="{C9D0F79F-C817-53C8-97B7-7416DD250E4F}" dt="2026-06-28T02:02:13.794" v="241" actId="20577"/>
          <ac:graphicFrameMkLst>
            <pc:docMk/>
            <pc:sldMk cId="0" sldId="262"/>
            <ac:graphicFrameMk id="8" creationId="{00000000-0000-0000-0000-000000000000}"/>
          </ac:graphicFrameMkLst>
        </pc:graphicFrameChg>
      </pc:sldChg>
      <pc:sldChg chg="modSp mod">
        <pc:chgData name="William Foster" userId="50518a0277fcc365" providerId="LiveId" clId="{C9D0F79F-C817-53C8-97B7-7416DD250E4F}" dt="2026-06-28T02:04:37.653" v="265" actId="20577"/>
        <pc:sldMkLst>
          <pc:docMk/>
          <pc:sldMk cId="0" sldId="263"/>
        </pc:sldMkLst>
        <pc:spChg chg="mod">
          <ac:chgData name="William Foster" userId="50518a0277fcc365" providerId="LiveId" clId="{C9D0F79F-C817-53C8-97B7-7416DD250E4F}" dt="2026-06-28T02:04:37.653" v="265" actId="20577"/>
          <ac:spMkLst>
            <pc:docMk/>
            <pc:sldMk cId="0" sldId="263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6703D-0004-DAF7-BAB9-FAB048E52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69651A-4892-5C6D-4ACB-217DCAA6C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1CA172-142F-4B9B-A599-EB96B44917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2240D-B81B-985D-1C42-398237043E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03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F075F-5E8B-B237-F0EC-46C057D06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879475-9882-254B-1634-A33F1F302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F9AEB9-3A77-A4D7-92C6-7FF4795DD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899AA2-2859-8E7C-074A-1A355E0C88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80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37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95356-2621-2EB4-123C-FD754EFC0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63DD3CC1-D623-7412-92F4-1F157343B5FF}"/>
              </a:ext>
            </a:extLst>
          </p:cNvPr>
          <p:cNvGrpSpPr/>
          <p:nvPr/>
        </p:nvGrpSpPr>
        <p:grpSpPr>
          <a:xfrm>
            <a:off x="5349240" y="551196"/>
            <a:ext cx="5486400" cy="146304"/>
            <a:chOff x="777240" y="1371600"/>
            <a:chExt cx="5486400" cy="146304"/>
          </a:xfrm>
        </p:grpSpPr>
        <p:sp>
          <p:nvSpPr>
            <p:cNvPr id="2" name="Shape 0">
              <a:extLst>
                <a:ext uri="{FF2B5EF4-FFF2-40B4-BE49-F238E27FC236}">
                  <a16:creationId xmlns:a16="http://schemas.microsoft.com/office/drawing/2014/main" id="{BF294328-A36A-9D69-B93C-C890E65BE658}"/>
                </a:ext>
              </a:extLst>
            </p:cNvPr>
            <p:cNvSpPr/>
            <p:nvPr/>
          </p:nvSpPr>
          <p:spPr>
            <a:xfrm>
              <a:off x="777240" y="1371600"/>
              <a:ext cx="822960" cy="146304"/>
            </a:xfrm>
            <a:prstGeom prst="rect">
              <a:avLst/>
            </a:prstGeom>
            <a:solidFill>
              <a:srgbClr val="2563EB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Shape 1">
              <a:extLst>
                <a:ext uri="{FF2B5EF4-FFF2-40B4-BE49-F238E27FC236}">
                  <a16:creationId xmlns:a16="http://schemas.microsoft.com/office/drawing/2014/main" id="{D746FABE-09C2-7AD9-6786-7313DE1C18AE}"/>
                </a:ext>
              </a:extLst>
            </p:cNvPr>
            <p:cNvSpPr/>
            <p:nvPr/>
          </p:nvSpPr>
          <p:spPr>
            <a:xfrm>
              <a:off x="1709928" y="1371600"/>
              <a:ext cx="822960" cy="146304"/>
            </a:xfrm>
            <a:prstGeom prst="rect">
              <a:avLst/>
            </a:prstGeom>
            <a:solidFill>
              <a:srgbClr val="05966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Shape 2">
              <a:extLst>
                <a:ext uri="{FF2B5EF4-FFF2-40B4-BE49-F238E27FC236}">
                  <a16:creationId xmlns:a16="http://schemas.microsoft.com/office/drawing/2014/main" id="{BC414EC6-E6FA-AE56-36EB-0E889C7A351B}"/>
                </a:ext>
              </a:extLst>
            </p:cNvPr>
            <p:cNvSpPr/>
            <p:nvPr/>
          </p:nvSpPr>
          <p:spPr>
            <a:xfrm>
              <a:off x="2642616" y="1371600"/>
              <a:ext cx="822960" cy="146304"/>
            </a:xfrm>
            <a:prstGeom prst="rect">
              <a:avLst/>
            </a:prstGeom>
            <a:solidFill>
              <a:srgbClr val="EA580C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Shape 3">
              <a:extLst>
                <a:ext uri="{FF2B5EF4-FFF2-40B4-BE49-F238E27FC236}">
                  <a16:creationId xmlns:a16="http://schemas.microsoft.com/office/drawing/2014/main" id="{F587309F-43CC-3838-B9B7-37C5D6AC9737}"/>
                </a:ext>
              </a:extLst>
            </p:cNvPr>
            <p:cNvSpPr/>
            <p:nvPr/>
          </p:nvSpPr>
          <p:spPr>
            <a:xfrm>
              <a:off x="3575304" y="1371600"/>
              <a:ext cx="822960" cy="146304"/>
            </a:xfrm>
            <a:prstGeom prst="rect">
              <a:avLst/>
            </a:prstGeom>
            <a:solidFill>
              <a:srgbClr val="B45309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D4EE30DF-BE84-0C14-282A-DF3A3218391D}"/>
                </a:ext>
              </a:extLst>
            </p:cNvPr>
            <p:cNvSpPr/>
            <p:nvPr/>
          </p:nvSpPr>
          <p:spPr>
            <a:xfrm>
              <a:off x="4507992" y="1371600"/>
              <a:ext cx="822960" cy="146304"/>
            </a:xfrm>
            <a:prstGeom prst="rect">
              <a:avLst/>
            </a:prstGeom>
            <a:solidFill>
              <a:srgbClr val="7C3AED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Shape 5">
              <a:extLst>
                <a:ext uri="{FF2B5EF4-FFF2-40B4-BE49-F238E27FC236}">
                  <a16:creationId xmlns:a16="http://schemas.microsoft.com/office/drawing/2014/main" id="{F5444FD3-52D1-B447-2EFF-24B171DF91B4}"/>
                </a:ext>
              </a:extLst>
            </p:cNvPr>
            <p:cNvSpPr/>
            <p:nvPr/>
          </p:nvSpPr>
          <p:spPr>
            <a:xfrm>
              <a:off x="5440680" y="1371600"/>
              <a:ext cx="822960" cy="146304"/>
            </a:xfrm>
            <a:prstGeom prst="rect">
              <a:avLst/>
            </a:prstGeom>
            <a:solidFill>
              <a:srgbClr val="DC2626"/>
            </a:solidFill>
            <a:ln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 6">
            <a:extLst>
              <a:ext uri="{FF2B5EF4-FFF2-40B4-BE49-F238E27FC236}">
                <a16:creationId xmlns:a16="http://schemas.microsoft.com/office/drawing/2014/main" id="{B5E70D81-C980-A439-03DB-602DB390DDF7}"/>
              </a:ext>
            </a:extLst>
          </p:cNvPr>
          <p:cNvSpPr/>
          <p:nvPr/>
        </p:nvSpPr>
        <p:spPr>
          <a:xfrm>
            <a:off x="1389888" y="920503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100" dirty="0">
                <a:solidFill>
                  <a:srgbClr val="0F172A"/>
                </a:solidFill>
                <a:latin typeface="Segoe UI" panose="020B0502040204020203" pitchFamily="34" charset="0"/>
                <a:ea typeface="Georgia" pitchFamily="34" charset="-122"/>
                <a:cs typeface="Segoe UI" panose="020B0502040204020203" pitchFamily="34" charset="0"/>
              </a:rPr>
              <a:t>WHY AUCKLAND’S FUNDING SYSTEM MUST CHANGE NOW</a:t>
            </a:r>
            <a:endParaRPr lang="en-US" sz="24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0D3C8A46-BA22-52DF-7EF2-F392A6E85E88}"/>
              </a:ext>
            </a:extLst>
          </p:cNvPr>
          <p:cNvSpPr/>
          <p:nvPr/>
        </p:nvSpPr>
        <p:spPr>
          <a:xfrm>
            <a:off x="1252728" y="6037429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334155"/>
                </a:solidFill>
                <a:latin typeface="Segoe UI" panose="020B0502040204020203" pitchFamily="34" charset="0"/>
                <a:ea typeface="Calibri" pitchFamily="34" charset="-122"/>
                <a:cs typeface="Segoe UI" panose="020B0502040204020203" pitchFamily="34" charset="0"/>
              </a:rPr>
              <a:t>IT’S TIME TO MAKE AUCKLAND FUNDING </a:t>
            </a:r>
            <a:r>
              <a:rPr lang="en-US" b="1" dirty="0">
                <a:solidFill>
                  <a:srgbClr val="F9C43C"/>
                </a:solidFill>
                <a:latin typeface="Segoe UI" panose="020B0502040204020203" pitchFamily="34" charset="0"/>
                <a:ea typeface="Calibri" pitchFamily="34" charset="-122"/>
                <a:cs typeface="Segoe UI" panose="020B0502040204020203" pitchFamily="34" charset="0"/>
              </a:rPr>
              <a:t>FAIR, TRANSPARENT AND ACCOUNTABLE</a:t>
            </a:r>
            <a:endParaRPr lang="en-US" b="1" dirty="0">
              <a:solidFill>
                <a:srgbClr val="F9C43C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17069D0A-09D5-14CC-4661-A3EB6AA4F8C7}"/>
              </a:ext>
            </a:extLst>
          </p:cNvPr>
          <p:cNvSpPr/>
          <p:nvPr/>
        </p:nvSpPr>
        <p:spPr>
          <a:xfrm>
            <a:off x="781970" y="6044040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Picture 11" descr="Nothing">
            <a:extLst>
              <a:ext uri="{FF2B5EF4-FFF2-40B4-BE49-F238E27FC236}">
                <a16:creationId xmlns:a16="http://schemas.microsoft.com/office/drawing/2014/main" id="{640C2603-DC88-553E-C67C-A9EC281C2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407384"/>
            <a:ext cx="1604645" cy="50609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C8CF632-40F8-36FE-0AC3-0AB9EB6CC606}"/>
              </a:ext>
            </a:extLst>
          </p:cNvPr>
          <p:cNvSpPr/>
          <p:nvPr/>
        </p:nvSpPr>
        <p:spPr>
          <a:xfrm>
            <a:off x="978408" y="1715473"/>
            <a:ext cx="2644346" cy="548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WHATS WRONG?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A66988-721D-7A93-B714-E168F20EE2C0}"/>
              </a:ext>
            </a:extLst>
          </p:cNvPr>
          <p:cNvSpPr/>
          <p:nvPr/>
        </p:nvSpPr>
        <p:spPr>
          <a:xfrm>
            <a:off x="4134764" y="1704329"/>
            <a:ext cx="3217604" cy="548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      WHATS THE PROBLEM?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15ED05-4C7A-2274-7CB8-9E08CA7996B7}"/>
              </a:ext>
            </a:extLst>
          </p:cNvPr>
          <p:cNvSpPr/>
          <p:nvPr/>
        </p:nvSpPr>
        <p:spPr>
          <a:xfrm>
            <a:off x="7864378" y="1715473"/>
            <a:ext cx="2971262" cy="548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     HOW DO WE FIX IT?</a:t>
            </a:r>
          </a:p>
        </p:txBody>
      </p:sp>
      <p:pic>
        <p:nvPicPr>
          <p:cNvPr id="23" name="Graphic 22" descr="Tick with solid fill">
            <a:extLst>
              <a:ext uri="{FF2B5EF4-FFF2-40B4-BE49-F238E27FC236}">
                <a16:creationId xmlns:a16="http://schemas.microsoft.com/office/drawing/2014/main" id="{A3113D4F-75A1-F493-8FDE-21128FAFB1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37576" y="1834346"/>
            <a:ext cx="336498" cy="336498"/>
          </a:xfrm>
          <a:prstGeom prst="rect">
            <a:avLst/>
          </a:prstGeom>
        </p:spPr>
      </p:pic>
      <p:pic>
        <p:nvPicPr>
          <p:cNvPr id="25" name="Graphic 24" descr="Question Mark with solid fill">
            <a:extLst>
              <a:ext uri="{FF2B5EF4-FFF2-40B4-BE49-F238E27FC236}">
                <a16:creationId xmlns:a16="http://schemas.microsoft.com/office/drawing/2014/main" id="{5BAD314F-511D-ACA2-DC54-FCBF192D47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18906" y="1771452"/>
            <a:ext cx="420533" cy="420533"/>
          </a:xfrm>
          <a:prstGeom prst="rect">
            <a:avLst/>
          </a:prstGeom>
        </p:spPr>
      </p:pic>
      <p:pic>
        <p:nvPicPr>
          <p:cNvPr id="27" name="Graphic 26" descr="Exclamation mark with solid fill">
            <a:extLst>
              <a:ext uri="{FF2B5EF4-FFF2-40B4-BE49-F238E27FC236}">
                <a16:creationId xmlns:a16="http://schemas.microsoft.com/office/drawing/2014/main" id="{FD4D6269-3495-0B27-F56F-EBC44BD31E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4128" y="1740535"/>
            <a:ext cx="457200" cy="4572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D67349B-1CF1-DFF1-F387-4A5756C4A7F6}"/>
              </a:ext>
            </a:extLst>
          </p:cNvPr>
          <p:cNvSpPr txBox="1"/>
          <p:nvPr/>
        </p:nvSpPr>
        <p:spPr>
          <a:xfrm>
            <a:off x="978408" y="2477740"/>
            <a:ext cx="292485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Rates and services are </a:t>
            </a: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poorly connected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Local contributions do not clearly reflect </a:t>
            </a: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local services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Ratepayers cannot readily see </a:t>
            </a: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where their money goes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958595F-297B-38DF-8B17-04A7D1CD3E42}"/>
              </a:ext>
            </a:extLst>
          </p:cNvPr>
          <p:cNvSpPr txBox="1"/>
          <p:nvPr/>
        </p:nvSpPr>
        <p:spPr>
          <a:xfrm>
            <a:off x="4218906" y="2494544"/>
            <a:ext cx="321760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One general rating system is doing </a:t>
            </a: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too many jobs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Cost, benefit, and who pays </a:t>
            </a: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are obscured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Funding decisions become harder to </a:t>
            </a: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explain and defend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FFF6F9-CC1B-3AFB-7545-051E754C9900}"/>
              </a:ext>
            </a:extLst>
          </p:cNvPr>
          <p:cNvSpPr txBox="1"/>
          <p:nvPr/>
        </p:nvSpPr>
        <p:spPr>
          <a:xfrm>
            <a:off x="7882670" y="2477740"/>
            <a:ext cx="32176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Council now has the </a:t>
            </a: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data, GIS, and service information</a:t>
            </a: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Area and catchment funding mechanisms </a:t>
            </a:r>
            <a:r>
              <a:rPr lang="en-NZ">
                <a:latin typeface="Segoe UI" panose="020B0502040204020203" pitchFamily="34" charset="0"/>
                <a:cs typeface="Segoe UI" panose="020B0502040204020203" pitchFamily="34" charset="0"/>
              </a:rPr>
              <a:t>already exist</a:t>
            </a:r>
            <a:endParaRPr lang="en-NZ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dirty="0">
                <a:latin typeface="Segoe UI" panose="020B0502040204020203" pitchFamily="34" charset="0"/>
                <a:cs typeface="Segoe UI" panose="020B0502040204020203" pitchFamily="34" charset="0"/>
              </a:rPr>
              <a:t>Growth funding reforms create the opportunity to </a:t>
            </a:r>
            <a:r>
              <a:rPr lang="en-NZ" b="1" dirty="0">
                <a:latin typeface="Segoe UI" panose="020B0502040204020203" pitchFamily="34" charset="0"/>
                <a:cs typeface="Segoe UI" panose="020B0502040204020203" pitchFamily="34" charset="0"/>
              </a:rPr>
              <a:t>redesign the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626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86868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IN SUMMARY</a:t>
            </a:r>
            <a:endParaRPr lang="en-US" sz="1400" dirty="0"/>
          </a:p>
        </p:txBody>
      </p:sp>
      <p:sp>
        <p:nvSpPr>
          <p:cNvPr id="3" name="Shape 1"/>
          <p:cNvSpPr/>
          <p:nvPr/>
        </p:nvSpPr>
        <p:spPr>
          <a:xfrm>
            <a:off x="777240" y="1371600"/>
            <a:ext cx="10634472" cy="20117"/>
          </a:xfrm>
          <a:prstGeom prst="rect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77240" y="1655218"/>
            <a:ext cx="146304" cy="566928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143000" y="154549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Growth </a:t>
            </a:r>
            <a:r>
              <a:rPr lang="en-US" sz="2600" dirty="0">
                <a:solidFill>
                  <a:srgbClr val="CBD5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pays for growth.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777240" y="3575452"/>
            <a:ext cx="146304" cy="566928"/>
          </a:xfrm>
          <a:prstGeom prst="rect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143000" y="3465724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 communities </a:t>
            </a:r>
            <a:r>
              <a:rPr lang="en-US" sz="2600" dirty="0">
                <a:solidFill>
                  <a:srgbClr val="CBD5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 for local service levels.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777240" y="2615036"/>
            <a:ext cx="146304" cy="566928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143000" y="2505308"/>
            <a:ext cx="103759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Regional Funding </a:t>
            </a:r>
            <a:r>
              <a:rPr lang="en-US" sz="2600" dirty="0">
                <a:solidFill>
                  <a:srgbClr val="CBD5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pays for regionwide services and the Equity Pool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777240" y="5557151"/>
            <a:ext cx="146304" cy="566928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143000" y="5447423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dedicated equity pool </a:t>
            </a:r>
            <a:r>
              <a:rPr lang="en-US" sz="2600" dirty="0">
                <a:solidFill>
                  <a:srgbClr val="CBD5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corrects historic unfairness.</a:t>
            </a:r>
            <a:endParaRPr lang="en-US" sz="2600" dirty="0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82CA353C-2CB9-525E-E148-6218F231E2B9}"/>
              </a:ext>
            </a:extLst>
          </p:cNvPr>
          <p:cNvSpPr/>
          <p:nvPr/>
        </p:nvSpPr>
        <p:spPr>
          <a:xfrm>
            <a:off x="1143000" y="4509561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Facility catchments </a:t>
            </a:r>
            <a:r>
              <a:rPr lang="en-US" sz="2600" dirty="0">
                <a:solidFill>
                  <a:srgbClr val="CBD5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fund the users share of major facilities.</a:t>
            </a:r>
            <a:endParaRPr lang="en-US" sz="2600" dirty="0"/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5276C49D-6B0E-DA66-F0A3-7FCBA62EB501}"/>
              </a:ext>
            </a:extLst>
          </p:cNvPr>
          <p:cNvSpPr/>
          <p:nvPr/>
        </p:nvSpPr>
        <p:spPr>
          <a:xfrm>
            <a:off x="784585" y="4596735"/>
            <a:ext cx="146304" cy="566928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1371600"/>
            <a:ext cx="822960" cy="146304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709928" y="1371600"/>
            <a:ext cx="822960" cy="146304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2642616" y="1371600"/>
            <a:ext cx="822960" cy="146304"/>
          </a:xfrm>
          <a:prstGeom prst="rect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575304" y="1371600"/>
            <a:ext cx="822960" cy="146304"/>
          </a:xfrm>
          <a:prstGeom prst="rect">
            <a:avLst/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507992" y="1371600"/>
            <a:ext cx="822960" cy="146304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5440680" y="1371600"/>
            <a:ext cx="822960" cy="146304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77240" y="192024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200" b="1" kern="0" spc="100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AUCKLAND FUNDING MODEL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777240" y="32461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integrated framework for rates, levies, growth, and equity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777240" y="4160520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77240" y="43434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funding streams</a:t>
            </a:r>
            <a:r>
              <a:rPr lang="en-US" sz="15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one equitable system for funding Auckland's services and assets</a:t>
            </a:r>
            <a:endParaRPr lang="en-US" sz="1500" dirty="0"/>
          </a:p>
        </p:txBody>
      </p:sp>
      <p:pic>
        <p:nvPicPr>
          <p:cNvPr id="12" name="Picture 11" descr="Nothing">
            <a:extLst>
              <a:ext uri="{FF2B5EF4-FFF2-40B4-BE49-F238E27FC236}">
                <a16:creationId xmlns:a16="http://schemas.microsoft.com/office/drawing/2014/main" id="{722A47BF-00E4-199C-88A5-1924BD431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02920"/>
            <a:ext cx="1604645" cy="5060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21208"/>
            <a:ext cx="292608" cy="109728"/>
          </a:xfrm>
          <a:prstGeom prst="rect">
            <a:avLst/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887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five funding streams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777240" y="1627632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920240"/>
            <a:ext cx="128016" cy="749808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188366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Funding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230428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DCS + INFRASTRUCTURE LEVIES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577840" y="1920240"/>
            <a:ext cx="5852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pays for growth — but only its share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2834640"/>
            <a:ext cx="128016" cy="749808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279806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Funding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1868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RATES + NON-RATES REVENUE +</a:t>
            </a:r>
            <a:r>
              <a:rPr lang="en-US" sz="1100" b="1" kern="0" spc="15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kern="0" spc="15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577840" y="2834640"/>
            <a:ext cx="5852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Aucklander contributes to regionwide services.</a:t>
            </a:r>
          </a:p>
          <a:p>
            <a:pPr marL="0" indent="0">
              <a:buNone/>
            </a:pPr>
            <a:r>
              <a:rPr lang="en-US" sz="1500" i="1" dirty="0">
                <a:solidFill>
                  <a:srgbClr val="334155"/>
                </a:solidFill>
                <a:latin typeface="Calibri" pitchFamily="34" charset="0"/>
                <a:cs typeface="Calibri" pitchFamily="34" charset="-120"/>
              </a:rPr>
              <a:t>Non-rates revenue goes to the stream that matches its purpose.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77240" y="3749040"/>
            <a:ext cx="128016" cy="749808"/>
          </a:xfrm>
          <a:prstGeom prst="rect">
            <a:avLst/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97280" y="371246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Board Area Funding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097280" y="413308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RATES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577840" y="3749040"/>
            <a:ext cx="5852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communities fund their local services and  service levels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777240" y="4663440"/>
            <a:ext cx="128016" cy="749808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1097280" y="462686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Catchment </a:t>
            </a:r>
            <a:r>
              <a:rPr lang="en-US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097280" y="504748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CATCHMENT RATES + GROWTH FUNDING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77840" y="4663440"/>
            <a:ext cx="5852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beneficiaries fund their share: growth funds the future-user share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777240" y="5577840"/>
            <a:ext cx="128016" cy="749808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097280" y="554126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Equity Pool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097280" y="596188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REDISTRIBUTION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577840" y="5577840"/>
            <a:ext cx="585216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Ensures a fair baseline of access across Auckland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21208"/>
            <a:ext cx="292608" cy="109728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887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STREAM 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Growth Funding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77240" y="151790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CONTRIBUTIONS (DCS) + INFRASTRUCTURE LEVIES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77240" y="1938528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286000"/>
            <a:ext cx="100584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NZ" sz="1600" b="1" dirty="0">
                <a:effectLst/>
              </a:rPr>
              <a:t>Sources:</a:t>
            </a:r>
            <a:r>
              <a:rPr lang="en-NZ" sz="1600" dirty="0">
                <a:effectLst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Developers / growth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/>
              <a:t>Different bases for different development types</a:t>
            </a:r>
            <a:r>
              <a:rPr lang="en-NZ" sz="1600" dirty="0">
                <a:effectLst/>
              </a:rPr>
              <a:t> </a:t>
            </a:r>
          </a:p>
          <a:p>
            <a:endParaRPr lang="en-NZ" sz="1600" b="1" dirty="0"/>
          </a:p>
          <a:p>
            <a:r>
              <a:rPr lang="en-NZ" sz="1600" b="1" dirty="0">
                <a:effectLst/>
              </a:rPr>
              <a:t>Uses: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Growth share of new assets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Growth share of upgrades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Area‑specific or project‑specific infrastructure</a:t>
            </a:r>
            <a:endParaRPr lang="en-NZ" sz="1600" dirty="0"/>
          </a:p>
        </p:txBody>
      </p:sp>
      <p:sp>
        <p:nvSpPr>
          <p:cNvPr id="8" name="Shape 6"/>
          <p:cNvSpPr/>
          <p:nvPr/>
        </p:nvSpPr>
        <p:spPr>
          <a:xfrm>
            <a:off x="777240" y="5806440"/>
            <a:ext cx="10634472" cy="658368"/>
          </a:xfrm>
          <a:prstGeom prst="rect">
            <a:avLst/>
          </a:prstGeom>
          <a:solidFill>
            <a:srgbClr val="EFF4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5806440"/>
            <a:ext cx="91440" cy="658368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69848" y="5806440"/>
            <a:ext cx="10058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pays for growth — but only its share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21208"/>
            <a:ext cx="292608" cy="109728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887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STREAM 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Regional Funding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77240" y="151790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b="1" kern="0" spc="2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RATES + NON-RATES REVENUE +</a:t>
            </a:r>
            <a:r>
              <a:rPr lang="en-US" sz="1300" b="1" kern="0" spc="20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00" b="1" kern="0" spc="200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77240" y="1938528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286000"/>
            <a:ext cx="1005840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NZ" sz="1600" b="1" dirty="0"/>
              <a:t>Sources: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General rates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Fees &amp; charges (e.g., venue hire, parking, regulatory fees)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Government grants &amp; subsidies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Commercial revenue (e.g., Ports dividends, leases, investments)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Other income (e.g., fines, user charges)</a:t>
            </a:r>
            <a:endParaRPr lang="en-NZ" sz="1600" dirty="0"/>
          </a:p>
          <a:p>
            <a:endParaRPr lang="en-NZ" sz="1600" b="1" dirty="0"/>
          </a:p>
          <a:p>
            <a:r>
              <a:rPr lang="en-NZ" sz="1600" b="1" dirty="0"/>
              <a:t>Uses: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Regionwide OPEX (transport, governance, regulatory, regional parks)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Regional CAPEX (renewals + upgrades)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b="1" dirty="0">
                <a:effectLst/>
              </a:rPr>
              <a:t>Regional Equity Pool</a:t>
            </a:r>
            <a:r>
              <a:rPr lang="en-NZ" sz="1600" dirty="0">
                <a:effectLst/>
              </a:rPr>
              <a:t> (redistribution to under‑served areas)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/>
              <a:t>Allocation by purpose to the other four streams</a:t>
            </a:r>
          </a:p>
        </p:txBody>
      </p:sp>
      <p:sp>
        <p:nvSpPr>
          <p:cNvPr id="8" name="Shape 6"/>
          <p:cNvSpPr/>
          <p:nvPr/>
        </p:nvSpPr>
        <p:spPr>
          <a:xfrm>
            <a:off x="777240" y="5806440"/>
            <a:ext cx="10634472" cy="658368"/>
          </a:xfrm>
          <a:prstGeom prst="rect">
            <a:avLst/>
          </a:prstGeom>
          <a:solidFill>
            <a:srgbClr val="ECFAF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777240" y="5806440"/>
            <a:ext cx="91440" cy="658368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69848" y="5806440"/>
            <a:ext cx="10058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overhead is shared equally across ratepayers, with </a:t>
            </a:r>
            <a:r>
              <a:rPr lang="en-NZ" sz="1600" b="1" i="1" dirty="0"/>
              <a:t>non‑rates revenue reducing the amount required from rates and allocated by purpose across the five streams.</a:t>
            </a:r>
            <a:endParaRPr lang="en-US" sz="16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21208"/>
            <a:ext cx="292608" cy="109728"/>
          </a:xfrm>
          <a:prstGeom prst="rect">
            <a:avLst/>
          </a:prstGeom>
          <a:solidFill>
            <a:srgbClr val="EA580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887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STREAM 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Local Board Area Funding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77240" y="151790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LOCAL BOARD AREA RATES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77240" y="1938528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834640"/>
            <a:ext cx="5166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700"/>
              </a:spcAft>
              <a:buSzPct val="100000"/>
              <a:buChar char="•"/>
            </a:pP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777240" y="5532120"/>
            <a:ext cx="5648612" cy="914400"/>
          </a:xfrm>
          <a:prstGeom prst="rect">
            <a:avLst/>
          </a:prstGeom>
          <a:solidFill>
            <a:srgbClr val="FBF3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777240" y="5532120"/>
            <a:ext cx="82296" cy="914400"/>
          </a:xfrm>
          <a:prstGeom prst="rect">
            <a:avLst/>
          </a:prstGeom>
          <a:solidFill>
            <a:srgbClr val="B4530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33272" y="5532120"/>
            <a:ext cx="53925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communities fund local choices, local services and local levels of service</a:t>
            </a:r>
            <a:endParaRPr lang="en-US" sz="1450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02A107A6-B8DC-016F-3B7F-365A3906E8A9}"/>
              </a:ext>
            </a:extLst>
          </p:cNvPr>
          <p:cNvSpPr/>
          <p:nvPr/>
        </p:nvSpPr>
        <p:spPr>
          <a:xfrm>
            <a:off x="777240" y="2291862"/>
            <a:ext cx="5010912" cy="24680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NZ" sz="1600" b="1" dirty="0"/>
              <a:t>Sources: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/>
              <a:t>Local rates (targeted, uniform and general) and charges </a:t>
            </a:r>
          </a:p>
          <a:p>
            <a:endParaRPr lang="en-NZ" sz="1600" b="1" dirty="0"/>
          </a:p>
          <a:p>
            <a:r>
              <a:rPr lang="en-NZ" sz="1600" b="1" dirty="0"/>
              <a:t>Uses:</a:t>
            </a:r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OPEX (operations, maintenance, overheads)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renewals and local upgrades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service level uplift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service gaps and local equity responses</a:t>
            </a:r>
            <a:endParaRPr lang="en-US" sz="1600" dirty="0"/>
          </a:p>
          <a:p>
            <a:endParaRPr lang="en-NZ" sz="1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0129E-CD9C-3E7F-AF60-C42708629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3341220-9AA0-90AA-8D8B-7FAA6ADAC633}"/>
              </a:ext>
            </a:extLst>
          </p:cNvPr>
          <p:cNvSpPr/>
          <p:nvPr/>
        </p:nvSpPr>
        <p:spPr>
          <a:xfrm>
            <a:off x="777240" y="521208"/>
            <a:ext cx="292608" cy="109728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>
              <a:solidFill>
                <a:srgbClr val="7C3AED"/>
              </a:solidFill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BE5EF19-ADCC-09C5-23D2-760527D66FD6}"/>
              </a:ext>
            </a:extLst>
          </p:cNvPr>
          <p:cNvSpPr/>
          <p:nvPr/>
        </p:nvSpPr>
        <p:spPr>
          <a:xfrm>
            <a:off x="11887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STREAM 04</a:t>
            </a:r>
            <a:endParaRPr lang="en-US" sz="1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BC94AF2-BC9C-820B-CA2C-5D8D3284E4FE}"/>
              </a:ext>
            </a:extLst>
          </p:cNvPr>
          <p:cNvSpPr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Facility Catchment Funding</a:t>
            </a:r>
            <a:endParaRPr lang="en-US" sz="34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1E1E474-9D77-2001-B2B6-1E0DD6FEA4A1}"/>
              </a:ext>
            </a:extLst>
          </p:cNvPr>
          <p:cNvSpPr/>
          <p:nvPr/>
        </p:nvSpPr>
        <p:spPr>
          <a:xfrm>
            <a:off x="777240" y="151790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A58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CATCHMENT RATE</a:t>
            </a:r>
            <a:endParaRPr lang="en-US" sz="13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8FDDCFB0-8C47-A3E3-6C53-654F698741D7}"/>
              </a:ext>
            </a:extLst>
          </p:cNvPr>
          <p:cNvSpPr/>
          <p:nvPr/>
        </p:nvSpPr>
        <p:spPr>
          <a:xfrm>
            <a:off x="777240" y="1938528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9960969-0B3E-6138-7094-C1F040DC3301}"/>
              </a:ext>
            </a:extLst>
          </p:cNvPr>
          <p:cNvGrpSpPr/>
          <p:nvPr/>
        </p:nvGrpSpPr>
        <p:grpSpPr>
          <a:xfrm>
            <a:off x="777240" y="5559552"/>
            <a:ext cx="5166360" cy="914400"/>
            <a:chOff x="6245352" y="5532120"/>
            <a:chExt cx="5166360" cy="914400"/>
          </a:xfrm>
        </p:grpSpPr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0C089117-4074-D697-12E7-132708B92B99}"/>
                </a:ext>
              </a:extLst>
            </p:cNvPr>
            <p:cNvSpPr/>
            <p:nvPr/>
          </p:nvSpPr>
          <p:spPr>
            <a:xfrm>
              <a:off x="6245352" y="5532120"/>
              <a:ext cx="5166360" cy="914400"/>
            </a:xfrm>
            <a:prstGeom prst="rect">
              <a:avLst/>
            </a:prstGeom>
            <a:solidFill>
              <a:srgbClr val="F4EEFE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Shape 15">
              <a:extLst>
                <a:ext uri="{FF2B5EF4-FFF2-40B4-BE49-F238E27FC236}">
                  <a16:creationId xmlns:a16="http://schemas.microsoft.com/office/drawing/2014/main" id="{7EC31FB6-0A94-5C41-4236-68D6E698F75B}"/>
                </a:ext>
              </a:extLst>
            </p:cNvPr>
            <p:cNvSpPr/>
            <p:nvPr/>
          </p:nvSpPr>
          <p:spPr>
            <a:xfrm>
              <a:off x="6245352" y="5532120"/>
              <a:ext cx="82296" cy="914400"/>
            </a:xfrm>
            <a:prstGeom prst="rect">
              <a:avLst/>
            </a:prstGeom>
            <a:solidFill>
              <a:srgbClr val="7C3AED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16">
              <a:extLst>
                <a:ext uri="{FF2B5EF4-FFF2-40B4-BE49-F238E27FC236}">
                  <a16:creationId xmlns:a16="http://schemas.microsoft.com/office/drawing/2014/main" id="{9903815B-B187-FD26-89C4-EDFCEC89EC47}"/>
                </a:ext>
              </a:extLst>
            </p:cNvPr>
            <p:cNvSpPr/>
            <p:nvPr/>
          </p:nvSpPr>
          <p:spPr>
            <a:xfrm>
              <a:off x="6501384" y="5532120"/>
              <a:ext cx="4754880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50" b="1" i="1" dirty="0">
                  <a:solidFill>
                    <a:srgbClr val="0F172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Those who benefit contribute – current and future users fund their share</a:t>
              </a:r>
              <a:endParaRPr lang="en-US" sz="1450" dirty="0"/>
            </a:p>
          </p:txBody>
        </p:sp>
      </p:grpSp>
      <p:sp>
        <p:nvSpPr>
          <p:cNvPr id="21" name="Text 5">
            <a:extLst>
              <a:ext uri="{FF2B5EF4-FFF2-40B4-BE49-F238E27FC236}">
                <a16:creationId xmlns:a16="http://schemas.microsoft.com/office/drawing/2014/main" id="{D3C59743-005A-3F3F-A1C8-D8A7AA24711C}"/>
              </a:ext>
            </a:extLst>
          </p:cNvPr>
          <p:cNvSpPr/>
          <p:nvPr/>
        </p:nvSpPr>
        <p:spPr>
          <a:xfrm>
            <a:off x="777240" y="2308235"/>
            <a:ext cx="5010912" cy="2073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NZ" sz="1600" b="1" dirty="0"/>
              <a:t>Sources: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Existing users / beneficiaries through catchment rates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/>
              <a:t>Future users / growth through Growth Funding</a:t>
            </a:r>
          </a:p>
          <a:p>
            <a:endParaRPr lang="en-NZ" sz="1600" b="1" dirty="0"/>
          </a:p>
          <a:p>
            <a:r>
              <a:rPr lang="en-NZ" sz="1600" b="1" dirty="0"/>
              <a:t>Uses: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34155"/>
                </a:solidFill>
                <a:ea typeface="Calibri" pitchFamily="34" charset="-122"/>
                <a:cs typeface="Calibri" pitchFamily="34" charset="-120"/>
              </a:rPr>
              <a:t>Major facility/project CAPEX (new or upgraded facilities)</a:t>
            </a:r>
            <a:endParaRPr lang="en-US" sz="1600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34155"/>
                </a:solidFill>
                <a:ea typeface="Calibri" pitchFamily="34" charset="-122"/>
                <a:cs typeface="Calibri" pitchFamily="34" charset="-120"/>
              </a:rPr>
              <a:t>Catchment-specific OPEX for large facilities</a:t>
            </a:r>
            <a:endParaRPr lang="en-US" sz="1600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34155"/>
                </a:solidFill>
                <a:ea typeface="Calibri" pitchFamily="34" charset="-122"/>
                <a:cs typeface="Calibri" pitchFamily="34" charset="-120"/>
              </a:rPr>
              <a:t>Time-limited project funding  (sunset when paid off)</a:t>
            </a:r>
            <a:endParaRPr lang="en-US" sz="1600" dirty="0"/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AF1DE8F7-5EC8-252D-7467-D34236FBEFB3}"/>
              </a:ext>
            </a:extLst>
          </p:cNvPr>
          <p:cNvSpPr/>
          <p:nvPr/>
        </p:nvSpPr>
        <p:spPr>
          <a:xfrm>
            <a:off x="929640" y="2994736"/>
            <a:ext cx="5166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03200" indent="-203200">
              <a:spcAft>
                <a:spcPts val="700"/>
              </a:spcAft>
              <a:buSzPct val="100000"/>
              <a:buChar char="•"/>
            </a:pPr>
            <a:endParaRPr lang="en-US" sz="1550" dirty="0"/>
          </a:p>
        </p:txBody>
      </p:sp>
    </p:spTree>
    <p:extLst>
      <p:ext uri="{BB962C8B-B14F-4D97-AF65-F5344CB8AC3E}">
        <p14:creationId xmlns:p14="http://schemas.microsoft.com/office/powerpoint/2010/main" val="389489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21208"/>
            <a:ext cx="292608" cy="109728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887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STREAM 05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Regional Equity Pool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77240" y="1517904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REDISTRIBUTION </a:t>
            </a:r>
            <a:r>
              <a:rPr lang="en-US" sz="1300" b="1" kern="0" spc="20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r>
              <a:rPr lang="en-US" sz="1300" b="1" kern="0" spc="2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REGIONAL FUNDING STREAM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77240" y="1938528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331720"/>
            <a:ext cx="50292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NZ" sz="1600" b="1" dirty="0">
                <a:effectLst/>
              </a:rPr>
              <a:t>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A portion of regional rates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A portion of non‑rates revenue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Government co‑funding (where available)</a:t>
            </a:r>
            <a:endParaRPr lang="en-NZ" sz="1600" dirty="0"/>
          </a:p>
          <a:p>
            <a:r>
              <a:rPr lang="en-NZ" sz="1600" b="1" dirty="0">
                <a:effectLst/>
              </a:rPr>
              <a:t>Uses: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Correcting historic under‑investment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Lifting service levels in deprived or under‑served areas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Funding renewals backlog</a:t>
            </a:r>
            <a:endParaRPr lang="en-N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600" dirty="0">
                <a:effectLst/>
              </a:rPr>
              <a:t>Supporting local boards with low revenue capacity</a:t>
            </a:r>
            <a:endParaRPr lang="en-NZ" sz="1600" dirty="0"/>
          </a:p>
        </p:txBody>
      </p:sp>
      <p:sp>
        <p:nvSpPr>
          <p:cNvPr id="8" name="Text 6"/>
          <p:cNvSpPr/>
          <p:nvPr/>
        </p:nvSpPr>
        <p:spPr>
          <a:xfrm>
            <a:off x="6309360" y="2286000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ALLOCATION CRITERIA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309360" y="2697480"/>
            <a:ext cx="5074920" cy="512064"/>
          </a:xfrm>
          <a:prstGeom prst="rect">
            <a:avLst/>
          </a:prstGeom>
          <a:solidFill>
            <a:srgbClr val="FDEC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37960" y="2697480"/>
            <a:ext cx="4709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Deprivation index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6309360" y="3300984"/>
            <a:ext cx="5074920" cy="512064"/>
          </a:xfrm>
          <a:prstGeom prst="rect">
            <a:avLst/>
          </a:prstGeom>
          <a:solidFill>
            <a:srgbClr val="FDEC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37960" y="3300984"/>
            <a:ext cx="4709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Facility age / condition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309360" y="3904488"/>
            <a:ext cx="5074920" cy="512064"/>
          </a:xfrm>
          <a:prstGeom prst="rect">
            <a:avLst/>
          </a:prstGeom>
          <a:solidFill>
            <a:srgbClr val="FDEC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37960" y="3904488"/>
            <a:ext cx="4709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level gaps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309360" y="4507992"/>
            <a:ext cx="5074920" cy="512064"/>
          </a:xfrm>
          <a:prstGeom prst="rect">
            <a:avLst/>
          </a:prstGeom>
          <a:solidFill>
            <a:srgbClr val="FDEC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537960" y="4507992"/>
            <a:ext cx="4709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growth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6309360" y="5111496"/>
            <a:ext cx="5074920" cy="512064"/>
          </a:xfrm>
          <a:prstGeom prst="rect">
            <a:avLst/>
          </a:prstGeom>
          <a:solidFill>
            <a:srgbClr val="FDEC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537960" y="5111496"/>
            <a:ext cx="47091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Renewals backlog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77240" y="5806440"/>
            <a:ext cx="10634472" cy="658368"/>
          </a:xfrm>
          <a:prstGeom prst="rect">
            <a:avLst/>
          </a:prstGeom>
          <a:solidFill>
            <a:srgbClr val="FDEC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77240" y="5806440"/>
            <a:ext cx="91440" cy="658368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69848" y="5806440"/>
            <a:ext cx="10058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Ensures fair baseline access to community facilities and services across Auckland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" y="521208"/>
            <a:ext cx="292608" cy="109728"/>
          </a:xfrm>
          <a:prstGeom prst="rect">
            <a:avLst/>
          </a:prstGeom>
          <a:solidFill>
            <a:srgbClr val="0F17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1188720" y="4389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PUTTING IT TOGETHER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07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the streams fit together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777240" y="1627632"/>
            <a:ext cx="10634472" cy="20117"/>
          </a:xfrm>
          <a:prstGeom prst="rect">
            <a:avLst/>
          </a:prstGeom>
          <a:solidFill>
            <a:srgbClr val="E2E8F0"/>
          </a:solidFill>
          <a:ln/>
        </p:spPr>
        <p:txBody>
          <a:bodyPr/>
          <a:lstStyle/>
          <a:p>
            <a:endParaRPr lang="en-US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386902"/>
              </p:ext>
            </p:extLst>
          </p:nvPr>
        </p:nvGraphicFramePr>
        <p:xfrm>
          <a:off x="777240" y="1762760"/>
          <a:ext cx="10634472" cy="4279392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2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 type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Funding source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OPEX  ·  Operating expenditure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Regional services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Regional Funding  (rates and non-rates)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Local services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B4530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Local Board Area Funding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Major facility OPEX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7C3AE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Facility Catchment Funding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 gridSpan="2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CAPEX  ·  Capital expenditure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Renewals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Regional</a:t>
                      </a:r>
                      <a:r>
                        <a:rPr lang="en-US" sz="1400" b="1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+ </a:t>
                      </a:r>
                      <a:r>
                        <a:rPr lang="en-US" sz="1400" b="1" dirty="0">
                          <a:solidFill>
                            <a:srgbClr val="B4530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Local</a:t>
                      </a:r>
                      <a:endParaRPr lang="en-US" sz="1400" dirty="0">
                        <a:solidFill>
                          <a:srgbClr val="B45309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Upgrades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Regional</a:t>
                      </a:r>
                      <a:r>
                        <a:rPr lang="en-US" sz="1400" b="1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+ </a:t>
                      </a:r>
                      <a:r>
                        <a:rPr lang="en-US" sz="1400" b="1" dirty="0">
                          <a:solidFill>
                            <a:srgbClr val="B4530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Local</a:t>
                      </a:r>
                      <a:r>
                        <a:rPr lang="en-US" sz="1400" b="1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+ </a:t>
                      </a:r>
                      <a:r>
                        <a:rPr lang="en-US" sz="1400" b="1" dirty="0">
                          <a:solidFill>
                            <a:srgbClr val="7C3AE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Catchment</a:t>
                      </a:r>
                      <a:endParaRPr lang="en-US" sz="1400" dirty="0">
                        <a:solidFill>
                          <a:srgbClr val="7C3AED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New assets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2563E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Growth Funding</a:t>
                      </a:r>
                      <a:r>
                        <a:rPr lang="en-US" sz="1400" b="1" dirty="0">
                          <a:solidFill>
                            <a:srgbClr val="DC262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 </a:t>
                      </a:r>
                      <a:r>
                        <a:rPr lang="en-US" sz="1400" b="1" dirty="0">
                          <a:solidFill>
                            <a:srgbClr val="7C3AE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Catchment</a:t>
                      </a:r>
                      <a:r>
                        <a:rPr lang="en-US" sz="1400" b="1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+ </a:t>
                      </a:r>
                      <a:r>
                        <a:rPr lang="en-US" sz="1400" b="1" dirty="0">
                          <a:solidFill>
                            <a:srgbClr val="0596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Regional where network-wide</a:t>
                      </a:r>
                      <a:endParaRPr lang="en-US" sz="1400" dirty="0">
                        <a:solidFill>
                          <a:srgbClr val="059669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Shape 17">
            <a:extLst>
              <a:ext uri="{FF2B5EF4-FFF2-40B4-BE49-F238E27FC236}">
                <a16:creationId xmlns:a16="http://schemas.microsoft.com/office/drawing/2014/main" id="{60BB62F2-566F-9277-576D-D037DF574D09}"/>
              </a:ext>
            </a:extLst>
          </p:cNvPr>
          <p:cNvSpPr/>
          <p:nvPr/>
        </p:nvSpPr>
        <p:spPr>
          <a:xfrm>
            <a:off x="774192" y="6171692"/>
            <a:ext cx="10634472" cy="445516"/>
          </a:xfrm>
          <a:prstGeom prst="rect">
            <a:avLst/>
          </a:prstGeom>
          <a:solidFill>
            <a:srgbClr val="FDECE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18">
            <a:extLst>
              <a:ext uri="{FF2B5EF4-FFF2-40B4-BE49-F238E27FC236}">
                <a16:creationId xmlns:a16="http://schemas.microsoft.com/office/drawing/2014/main" id="{D7C1EA92-559F-B7A1-7CF5-34C35476BD65}"/>
              </a:ext>
            </a:extLst>
          </p:cNvPr>
          <p:cNvSpPr/>
          <p:nvPr/>
        </p:nvSpPr>
        <p:spPr>
          <a:xfrm>
            <a:off x="774192" y="6171692"/>
            <a:ext cx="91440" cy="445516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19">
            <a:extLst>
              <a:ext uri="{FF2B5EF4-FFF2-40B4-BE49-F238E27FC236}">
                <a16:creationId xmlns:a16="http://schemas.microsoft.com/office/drawing/2014/main" id="{BC9B8E7E-933E-28EE-72A1-07A66ADA1E05}"/>
              </a:ext>
            </a:extLst>
          </p:cNvPr>
          <p:cNvSpPr/>
          <p:nvPr/>
        </p:nvSpPr>
        <p:spPr>
          <a:xfrm>
            <a:off x="1066800" y="6171692"/>
            <a:ext cx="10058400" cy="4455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Regional Equity Pool may fund any or all of these OPEX and CAPEX projects, activities or services.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765</Words>
  <Application>Microsoft Macintosh PowerPoint</Application>
  <PresentationFormat>Widescreen</PresentationFormat>
  <Paragraphs>141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Georgia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Foster</dc:creator>
  <cp:lastModifiedBy>William Foster</cp:lastModifiedBy>
  <cp:revision>16</cp:revision>
  <dcterms:created xsi:type="dcterms:W3CDTF">2026-06-28T01:29:32Z</dcterms:created>
  <dcterms:modified xsi:type="dcterms:W3CDTF">2026-08-27T20:42:56Z</dcterms:modified>
</cp:coreProperties>
</file>